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5143500" cx="9144000"/>
  <p:notesSz cx="6858000" cy="9144000"/>
  <p:embeddedFontLst>
    <p:embeddedFont>
      <p:font typeface="Roboto"/>
      <p:regular r:id="rId29"/>
      <p:bold r:id="rId30"/>
      <p:italic r:id="rId31"/>
      <p:boldItalic r:id="rId32"/>
    </p:embeddedFont>
    <p:embeddedFont>
      <p:font typeface="Source Code Pro"/>
      <p:regular r:id="rId33"/>
      <p:bold r:id="rId34"/>
    </p:embeddedFont>
    <p:embeddedFont>
      <p:font typeface="Oswald"/>
      <p:regular r:id="rId35"/>
      <p:bold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7.xml"/><Relationship Id="rId33" Type="http://schemas.openxmlformats.org/officeDocument/2006/relationships/font" Target="fonts/SourceCodePro-regular.fntdata"/><Relationship Id="rId10" Type="http://schemas.openxmlformats.org/officeDocument/2006/relationships/slide" Target="slides/slide6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9.xml"/><Relationship Id="rId35" Type="http://schemas.openxmlformats.org/officeDocument/2006/relationships/font" Target="fonts/Oswald-regular.fntdata"/><Relationship Id="rId12" Type="http://schemas.openxmlformats.org/officeDocument/2006/relationships/slide" Target="slides/slide8.xml"/><Relationship Id="rId34" Type="http://schemas.openxmlformats.org/officeDocument/2006/relationships/font" Target="fonts/SourceCodePro-bold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36" Type="http://schemas.openxmlformats.org/officeDocument/2006/relationships/font" Target="fonts/Oswald-bold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Shape 1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Shape 1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rot="10800000">
            <a:off x="4226100" y="2933550"/>
            <a:ext cx="691800" cy="388500"/>
          </a:xfrm>
          <a:prstGeom prst="triangle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-25" y="0"/>
            <a:ext cx="9144000" cy="312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3600"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hape 52"/>
          <p:cNvCxnSpPr/>
          <p:nvPr/>
        </p:nvCxnSpPr>
        <p:spPr>
          <a:xfrm>
            <a:off x="413275" y="2988275"/>
            <a:ext cx="910500" cy="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53" name="Shape 53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12000"/>
            </a:lvl1pPr>
            <a:lvl2pPr lvl="1">
              <a:spcBef>
                <a:spcPts val="0"/>
              </a:spcBef>
              <a:buSzPct val="100000"/>
              <a:defRPr sz="12000"/>
            </a:lvl2pPr>
            <a:lvl3pPr lvl="2">
              <a:spcBef>
                <a:spcPts val="0"/>
              </a:spcBef>
              <a:buSzPct val="100000"/>
              <a:defRPr sz="12000"/>
            </a:lvl3pPr>
            <a:lvl4pPr lvl="3">
              <a:spcBef>
                <a:spcPts val="0"/>
              </a:spcBef>
              <a:buSzPct val="100000"/>
              <a:defRPr sz="12000"/>
            </a:lvl4pPr>
            <a:lvl5pPr lvl="4">
              <a:spcBef>
                <a:spcPts val="0"/>
              </a:spcBef>
              <a:buSzPct val="100000"/>
              <a:defRPr sz="12000"/>
            </a:lvl5pPr>
            <a:lvl6pPr lvl="5">
              <a:spcBef>
                <a:spcPts val="0"/>
              </a:spcBef>
              <a:buSzPct val="100000"/>
              <a:defRPr sz="12000"/>
            </a:lvl6pPr>
            <a:lvl7pPr lvl="6">
              <a:spcBef>
                <a:spcPts val="0"/>
              </a:spcBef>
              <a:buSzPct val="100000"/>
              <a:defRPr sz="12000"/>
            </a:lvl7pPr>
            <a:lvl8pPr lvl="7">
              <a:spcBef>
                <a:spcPts val="0"/>
              </a:spcBef>
              <a:buSzPct val="100000"/>
              <a:defRPr sz="12000"/>
            </a:lvl8pPr>
            <a:lvl9pPr lvl="8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0" y="1567350"/>
            <a:ext cx="9144000" cy="200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" name="Shape 17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Shape 20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21" name="Shape 2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hape 25"/>
          <p:cNvCxnSpPr/>
          <p:nvPr/>
        </p:nvCxnSpPr>
        <p:spPr>
          <a:xfrm>
            <a:off x="429200" y="127557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26" name="Shape 2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" type="body"/>
          </p:nvPr>
        </p:nvSpPr>
        <p:spPr>
          <a:xfrm>
            <a:off x="311700" y="1468825"/>
            <a:ext cx="3999900" cy="3099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8" name="Shape 28"/>
          <p:cNvSpPr txBox="1"/>
          <p:nvPr>
            <p:ph idx="2" type="body"/>
          </p:nvPr>
        </p:nvSpPr>
        <p:spPr>
          <a:xfrm>
            <a:off x="4832400" y="1468825"/>
            <a:ext cx="3999900" cy="30999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9" name="Shape 29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32" name="Shape 32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hape 34"/>
          <p:cNvCxnSpPr/>
          <p:nvPr/>
        </p:nvCxnSpPr>
        <p:spPr>
          <a:xfrm>
            <a:off x="418675" y="1457787"/>
            <a:ext cx="614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35" name="Shape 35"/>
          <p:cNvSpPr txBox="1"/>
          <p:nvPr>
            <p:ph type="title"/>
          </p:nvPr>
        </p:nvSpPr>
        <p:spPr>
          <a:xfrm>
            <a:off x="311700" y="631800"/>
            <a:ext cx="2808000" cy="7557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6" name="Shape 36"/>
          <p:cNvSpPr txBox="1"/>
          <p:nvPr>
            <p:ph idx="1" type="body"/>
          </p:nvPr>
        </p:nvSpPr>
        <p:spPr>
          <a:xfrm>
            <a:off x="311700" y="1618203"/>
            <a:ext cx="2808000" cy="295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5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bg>
      <p:bgPr>
        <a:solidFill>
          <a:schemeClr val="dk1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4572000" y="175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3" name="Shape 43"/>
          <p:cNvCxnSpPr/>
          <p:nvPr/>
        </p:nvCxnSpPr>
        <p:spPr>
          <a:xfrm>
            <a:off x="5029675" y="4495500"/>
            <a:ext cx="577200" cy="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lgDash"/>
            <a:round/>
            <a:headEnd len="med" w="med" type="none"/>
            <a:tailEnd len="med" w="med" type="none"/>
          </a:ln>
        </p:spPr>
      </p:cxnSp>
      <p:sp>
        <p:nvSpPr>
          <p:cNvPr id="44" name="Shape 44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4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Shape 45"/>
          <p:cNvSpPr txBox="1"/>
          <p:nvPr>
            <p:ph idx="1" type="subTitle"/>
          </p:nvPr>
        </p:nvSpPr>
        <p:spPr>
          <a:xfrm>
            <a:off x="265500" y="29214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19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Oswald"/>
              <a:buNone/>
              <a:defRPr sz="2100"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50" name="Shape 50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03.png"/><Relationship Id="rId4" Type="http://schemas.openxmlformats.org/officeDocument/2006/relationships/image" Target="../media/image05.png"/><Relationship Id="rId5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youtube.com/v/6trtfwnGANY" TargetMode="External"/><Relationship Id="rId4" Type="http://schemas.openxmlformats.org/officeDocument/2006/relationships/image" Target="../media/image0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0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0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4.png"/><Relationship Id="rId4" Type="http://schemas.openxmlformats.org/officeDocument/2006/relationships/image" Target="../media/image0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/>
          <p:nvPr>
            <p:ph type="ctrTitle"/>
          </p:nvPr>
        </p:nvSpPr>
        <p:spPr>
          <a:xfrm>
            <a:off x="411175" y="644300"/>
            <a:ext cx="8282400" cy="21090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Exploring the Atmosphere with Extreme Balloons</a:t>
            </a:r>
          </a:p>
        </p:txBody>
      </p:sp>
      <p:sp>
        <p:nvSpPr>
          <p:cNvPr id="63" name="Shape 63"/>
          <p:cNvSpPr txBox="1"/>
          <p:nvPr>
            <p:ph idx="1" type="subTitle"/>
          </p:nvPr>
        </p:nvSpPr>
        <p:spPr>
          <a:xfrm>
            <a:off x="411175" y="3398250"/>
            <a:ext cx="8282400" cy="1260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Columbia Space Initiative</a:t>
            </a:r>
          </a:p>
        </p:txBody>
      </p:sp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0075" y="4202375"/>
            <a:ext cx="840724" cy="840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Weather Balloons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is a weather balloon?</a:t>
            </a:r>
          </a:p>
        </p:txBody>
      </p:sp>
      <p:sp>
        <p:nvSpPr>
          <p:cNvPr id="123" name="Shape 123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 weather balloon is a large balloon made to reach high altitudes.</a:t>
            </a:r>
          </a:p>
          <a:p>
            <a:pPr indent="-228600" lvl="0" marL="4572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It is often filled with helium or hydrogen.</a:t>
            </a:r>
          </a:p>
          <a:p>
            <a:pPr indent="-228600" lvl="0" marL="4572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It can reach 120,000 ft (23 miles, 37 km) or even higher.</a:t>
            </a:r>
          </a:p>
          <a:p>
            <a:pPr indent="-228600" lvl="0" marL="4572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The balloon expands to be very large as it rises.</a:t>
            </a:r>
          </a:p>
          <a:p>
            <a:pPr indent="-228600" lvl="0" marL="4572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It has a lot of applications:</a:t>
            </a:r>
          </a:p>
          <a:p>
            <a:pPr indent="-228600" lvl="1" marL="9144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Weather research: NOAA</a:t>
            </a:r>
          </a:p>
          <a:p>
            <a:pPr indent="-228600" lvl="1" marL="9144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Hobbyist: Cameras</a:t>
            </a:r>
          </a:p>
          <a:p>
            <a:pPr indent="-228600" lvl="1" marL="9144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Special: Red bull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Weather balloons</a:t>
            </a:r>
          </a:p>
        </p:txBody>
      </p:sp>
      <p:pic>
        <p:nvPicPr>
          <p:cNvPr id="129" name="Shape 1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0974" y="196225"/>
            <a:ext cx="3733125" cy="209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9" y="196225"/>
            <a:ext cx="4246348" cy="281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Shape 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0975" y="2373924"/>
            <a:ext cx="2357901" cy="246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Weather balloons</a:t>
            </a:r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7887" y="0"/>
            <a:ext cx="7368221" cy="414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Captured</a:t>
            </a:r>
          </a:p>
        </p:txBody>
      </p:sp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1612" y="0"/>
            <a:ext cx="5640767" cy="4230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Gator in space</a:t>
            </a:r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537" y="0"/>
            <a:ext cx="6768924" cy="423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3:30</a:t>
            </a:r>
          </a:p>
        </p:txBody>
      </p:sp>
      <p:sp>
        <p:nvSpPr>
          <p:cNvPr id="155" name="Shape 155">
            <a:hlinkClick r:id="rId3"/>
          </p:cNvPr>
          <p:cNvSpPr/>
          <p:nvPr/>
        </p:nvSpPr>
        <p:spPr>
          <a:xfrm>
            <a:off x="1751612" y="0"/>
            <a:ext cx="5640766" cy="4230575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Experiment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(The Scientific Method)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Question</a:t>
            </a:r>
          </a:p>
        </p:txBody>
      </p:sp>
      <p:sp>
        <p:nvSpPr>
          <p:cNvPr id="166" name="Shape 166"/>
          <p:cNvSpPr txBox="1"/>
          <p:nvPr>
            <p:ph idx="1" type="subTitle"/>
          </p:nvPr>
        </p:nvSpPr>
        <p:spPr>
          <a:xfrm>
            <a:off x="265500" y="29214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are we looking for?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What do we want to know?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7" name="Shape 167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How does the amount of UVB radiation change as we go higher in altitude?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Hypothesis</a:t>
            </a:r>
          </a:p>
        </p:txBody>
      </p:sp>
      <p:sp>
        <p:nvSpPr>
          <p:cNvPr id="173" name="Shape 173"/>
          <p:cNvSpPr txBox="1"/>
          <p:nvPr>
            <p:ph idx="1" type="subTitle"/>
          </p:nvPr>
        </p:nvSpPr>
        <p:spPr>
          <a:xfrm>
            <a:off x="265500" y="29214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do we think will happen?</a:t>
            </a:r>
          </a:p>
          <a:p>
            <a:pPr lvl="0" rtl="0">
              <a:spcBef>
                <a:spcPts val="0"/>
              </a:spcBef>
              <a:buNone/>
            </a:pPr>
            <a:r>
              <a:rPr lang="en"/>
              <a:t>What is our educated guess?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IF-THEN statement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is the Columbia Space Initiative?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Experiment</a:t>
            </a:r>
          </a:p>
        </p:txBody>
      </p:sp>
      <p:sp>
        <p:nvSpPr>
          <p:cNvPr id="179" name="Shape 179"/>
          <p:cNvSpPr txBox="1"/>
          <p:nvPr>
            <p:ph idx="1" type="subTitle"/>
          </p:nvPr>
        </p:nvSpPr>
        <p:spPr>
          <a:xfrm>
            <a:off x="265500" y="29214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Design and plan the experiment</a:t>
            </a:r>
          </a:p>
        </p:txBody>
      </p:sp>
      <p:sp>
        <p:nvSpPr>
          <p:cNvPr id="180" name="Shape 180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Materials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Logistics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Independent variable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Dependent variable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Procedure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Data</a:t>
            </a: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Analysis</a:t>
            </a:r>
          </a:p>
        </p:txBody>
      </p:sp>
      <p:sp>
        <p:nvSpPr>
          <p:cNvPr id="186" name="Shape 186"/>
          <p:cNvSpPr txBox="1"/>
          <p:nvPr>
            <p:ph idx="1" type="subTitle"/>
          </p:nvPr>
        </p:nvSpPr>
        <p:spPr>
          <a:xfrm>
            <a:off x="265500" y="29214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Interpret the data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What does the data mean?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UVB plot</a:t>
            </a:r>
          </a:p>
        </p:txBody>
      </p:sp>
      <p:pic>
        <p:nvPicPr>
          <p:cNvPr id="192" name="Shape 1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0900" y="0"/>
            <a:ext cx="6262194" cy="420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type="title"/>
          </p:nvPr>
        </p:nvSpPr>
        <p:spPr>
          <a:xfrm>
            <a:off x="265500" y="1078750"/>
            <a:ext cx="4045200" cy="17892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Conclusion</a:t>
            </a:r>
          </a:p>
        </p:txBody>
      </p:sp>
      <p:sp>
        <p:nvSpPr>
          <p:cNvPr id="198" name="Shape 198"/>
          <p:cNvSpPr txBox="1"/>
          <p:nvPr>
            <p:ph idx="1" type="subTitle"/>
          </p:nvPr>
        </p:nvSpPr>
        <p:spPr>
          <a:xfrm>
            <a:off x="265500" y="2921400"/>
            <a:ext cx="4045200" cy="1345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did we learn?</a:t>
            </a:r>
          </a:p>
          <a:p>
            <a:pPr lvl="0">
              <a:spcBef>
                <a:spcPts val="0"/>
              </a:spcBef>
              <a:buNone/>
            </a:pPr>
            <a:r>
              <a:rPr lang="en"/>
              <a:t>Do we accept or reject the hypothesis?</a:t>
            </a:r>
          </a:p>
        </p:txBody>
      </p:sp>
      <p:sp>
        <p:nvSpPr>
          <p:cNvPr id="199" name="Shape 19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Q&amp;A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Workshop Overview</a:t>
            </a:r>
          </a:p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Font typeface="Roboto"/>
              <a:buAutoNum type="arabi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The Ozone Layer</a:t>
            </a:r>
          </a:p>
          <a:p>
            <a:pPr indent="-228600" lvl="0" marL="457200" rtl="0">
              <a:spcBef>
                <a:spcPts val="0"/>
              </a:spcBef>
              <a:buFont typeface="Roboto"/>
              <a:buAutoNum type="arabi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Weather Balloons</a:t>
            </a:r>
          </a:p>
          <a:p>
            <a:pPr indent="-228600" lvl="0" marL="457200" rtl="0">
              <a:spcBef>
                <a:spcPts val="0"/>
              </a:spcBef>
              <a:buFont typeface="Roboto"/>
              <a:buAutoNum type="arabi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The Experiment</a:t>
            </a:r>
          </a:p>
          <a:p>
            <a:pPr indent="-228600" lvl="0" marL="457200">
              <a:spcBef>
                <a:spcPts val="0"/>
              </a:spcBef>
              <a:buFont typeface="Roboto"/>
              <a:buAutoNum type="arabicPeriod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Q&amp;A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430800" y="1889700"/>
            <a:ext cx="8282400" cy="15165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Ozone Layer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is the ozone layer?</a:t>
            </a:r>
          </a:p>
        </p:txBody>
      </p:sp>
      <p:sp>
        <p:nvSpPr>
          <p:cNvPr id="86" name="Shape 86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 layer of ozone (O</a:t>
            </a:r>
            <a:r>
              <a:rPr baseline="-25000" lang="en">
                <a:latin typeface="Roboto"/>
                <a:ea typeface="Roboto"/>
                <a:cs typeface="Roboto"/>
                <a:sym typeface="Roboto"/>
              </a:rPr>
              <a:t>3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) in the Stratosphere</a:t>
            </a:r>
          </a:p>
          <a:p>
            <a:pPr indent="-228600" lvl="0" marL="4572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20 to 30 kilometers (12 to 19 miles) above the Earth</a:t>
            </a:r>
          </a:p>
          <a:p>
            <a:pPr indent="-228600" lvl="0" marL="4572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Not very thick - 10ppm (parts per million) compared to 0.3ppm near the surface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7050" y="2980400"/>
            <a:ext cx="3829899" cy="20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Why is the ozone important to the Earth?</a:t>
            </a:r>
          </a:p>
        </p:txBody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It’s a very thin layer of gas very high up - why is it important?</a:t>
            </a:r>
          </a:p>
          <a:p>
            <a:pPr indent="-228600" lvl="0" marL="4572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It’s important because it absorbs harmful radiation from the sun.</a:t>
            </a:r>
          </a:p>
          <a:p>
            <a:pPr indent="-228600" lvl="1" marL="9144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The Ozone layer blocks 98% of UVB, or Ultraviolet-B, radiation from the sun.</a:t>
            </a:r>
          </a:p>
          <a:p>
            <a:pPr indent="-228600" lvl="1" marL="9144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The Ozone layer also blocks 100% of UVC radiation.</a:t>
            </a:r>
          </a:p>
          <a:p>
            <a:pPr indent="-228600" lvl="0" marL="4572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UVB is harmful to life on Earth.</a:t>
            </a:r>
          </a:p>
          <a:p>
            <a:pPr indent="-228600" lvl="1" marL="9144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UVB is linked to skin cancer and cataracts in humans</a:t>
            </a:r>
          </a:p>
          <a:p>
            <a:pPr indent="-228600" lvl="1" marL="9144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UVB leads to damage to oceanic life.</a:t>
            </a:r>
          </a:p>
          <a:p>
            <a:pPr indent="-228600" lvl="1" marL="9144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UVB also impairs photosynthesis in plants.</a:t>
            </a:r>
          </a:p>
        </p:txBody>
      </p:sp>
      <p:pic>
        <p:nvPicPr>
          <p:cNvPr id="94" name="Shape 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1050" y="2997499"/>
            <a:ext cx="3425724" cy="202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490250" y="528900"/>
            <a:ext cx="5678100" cy="40857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ozone layer is extremely important to life on Earth.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>
            <p:ph type="title"/>
          </p:nvPr>
        </p:nvSpPr>
        <p:spPr>
          <a:xfrm>
            <a:off x="311700" y="372500"/>
            <a:ext cx="8520600" cy="7335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happened to the ozone layer?</a:t>
            </a:r>
          </a:p>
        </p:txBody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311700" y="1468825"/>
            <a:ext cx="8520600" cy="30999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Beginning in the 1970s, the ozone layer began to be significantly affected by CFCs.</a:t>
            </a:r>
          </a:p>
          <a:p>
            <a:pPr indent="-228600" lvl="1" marL="9144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CFCs, or Chlorofluorocarbons, were used in aerosol cans.</a:t>
            </a:r>
          </a:p>
          <a:p>
            <a:pPr indent="-228600" lvl="1" marL="9144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Chlorine reacts with ozone and destroys it.</a:t>
            </a:r>
          </a:p>
          <a:p>
            <a:pPr indent="-228600" lvl="0" marL="4572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By the late 1980s, the ozone layer above the arctic was destroyed by up to 65 percent.</a:t>
            </a:r>
          </a:p>
          <a:p>
            <a:pPr indent="-228600" lvl="0" marL="457200" rtl="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The Montreal Protocol was signed in 1989 to limit the use of CFCs.</a:t>
            </a:r>
          </a:p>
          <a:p>
            <a:pPr indent="-228600" lvl="0" marL="457200">
              <a:spcBef>
                <a:spcPts val="0"/>
              </a:spcBef>
              <a:buFont typeface="Roboto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It will still take ~50 years for the ozone layer to recover.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0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The world we avoided</a:t>
            </a:r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13412" y="184322"/>
            <a:ext cx="5317174" cy="195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5550" y="2504574"/>
            <a:ext cx="5472900" cy="149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dern-writer">
  <a:themeElements>
    <a:clrScheme name="Modern Writer">
      <a:dk1>
        <a:srgbClr val="E91D63"/>
      </a:dk1>
      <a:lt1>
        <a:srgbClr val="FFFFFF"/>
      </a:lt1>
      <a:dk2>
        <a:srgbClr val="424242"/>
      </a:dk2>
      <a:lt2>
        <a:srgbClr val="999999"/>
      </a:lt2>
      <a:accent1>
        <a:srgbClr val="607D8B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